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0" r:id="rId3"/>
    <p:sldId id="292" r:id="rId4"/>
    <p:sldId id="293" r:id="rId5"/>
    <p:sldId id="294" r:id="rId6"/>
    <p:sldId id="257" r:id="rId7"/>
    <p:sldId id="258" r:id="rId8"/>
    <p:sldId id="256" r:id="rId9"/>
    <p:sldId id="259" r:id="rId10"/>
    <p:sldId id="260" r:id="rId11"/>
    <p:sldId id="262" r:id="rId12"/>
    <p:sldId id="264" r:id="rId13"/>
    <p:sldId id="265" r:id="rId14"/>
    <p:sldId id="296" r:id="rId15"/>
    <p:sldId id="297" r:id="rId16"/>
    <p:sldId id="261" r:id="rId17"/>
    <p:sldId id="263" r:id="rId18"/>
    <p:sldId id="274" r:id="rId19"/>
    <p:sldId id="273" r:id="rId20"/>
    <p:sldId id="266" r:id="rId21"/>
    <p:sldId id="268" r:id="rId22"/>
    <p:sldId id="267" r:id="rId23"/>
    <p:sldId id="269" r:id="rId24"/>
    <p:sldId id="270" r:id="rId25"/>
    <p:sldId id="271" r:id="rId26"/>
    <p:sldId id="272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6" r:id="rId35"/>
    <p:sldId id="299" r:id="rId36"/>
    <p:sldId id="282" r:id="rId37"/>
    <p:sldId id="283" r:id="rId38"/>
    <p:sldId id="287" r:id="rId39"/>
    <p:sldId id="284" r:id="rId40"/>
    <p:sldId id="285" r:id="rId41"/>
    <p:sldId id="298" r:id="rId42"/>
    <p:sldId id="288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2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6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0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3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9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0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3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4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7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83A5E-86CE-40BC-8832-E1DABED4BBB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2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738" y="1095470"/>
            <a:ext cx="10076506" cy="38115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+mn-lt"/>
              </a:rPr>
              <a:t>            </a:t>
            </a:r>
            <a:r>
              <a:rPr lang="ru-RU" sz="8300" b="1" dirty="0" smtClean="0">
                <a:latin typeface="+mn-lt"/>
              </a:rPr>
              <a:t>В          ЕМИРНЫЙ </a:t>
            </a:r>
            <a:br>
              <a:rPr lang="ru-RU" sz="8300" b="1" dirty="0" smtClean="0">
                <a:latin typeface="+mn-lt"/>
              </a:rPr>
            </a:br>
            <a:r>
              <a:rPr lang="ru-RU" sz="8300" b="1" dirty="0" smtClean="0">
                <a:latin typeface="+mn-lt"/>
              </a:rPr>
              <a:t>ДЕНЬ </a:t>
            </a:r>
            <a:br>
              <a:rPr lang="ru-RU" sz="8300" b="1" dirty="0" smtClean="0">
                <a:latin typeface="+mn-lt"/>
              </a:rPr>
            </a:br>
            <a:r>
              <a:rPr lang="ru-RU" sz="8300" b="1" dirty="0" smtClean="0">
                <a:latin typeface="+mn-lt"/>
              </a:rPr>
              <a:t> ДОНОРА  КРОВИ</a:t>
            </a:r>
            <a:endParaRPr lang="ru-RU" sz="83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2720" y="5364480"/>
            <a:ext cx="4831079" cy="60089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к.м.н. </a:t>
            </a:r>
            <a:r>
              <a:rPr lang="ru-RU" sz="3200" dirty="0" err="1" smtClean="0">
                <a:solidFill>
                  <a:srgbClr val="C00000"/>
                </a:solidFill>
              </a:rPr>
              <a:t>Гольдинберг</a:t>
            </a:r>
            <a:r>
              <a:rPr lang="ru-RU" sz="3200" dirty="0" smtClean="0">
                <a:solidFill>
                  <a:srgbClr val="C00000"/>
                </a:solidFill>
              </a:rPr>
              <a:t> Б.М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c.pics.livejournal.com/bookmatejournal/85697309/18586/18586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r="29751"/>
          <a:stretch/>
        </p:blipFill>
        <p:spPr bwMode="auto">
          <a:xfrm>
            <a:off x="4101221" y="538381"/>
            <a:ext cx="1774479" cy="196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6733" y="1167897"/>
            <a:ext cx="73950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ru-RU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Самые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</a:rPr>
              <a:t>горячие обсуждения были о безвозмездном донорстве. </a:t>
            </a:r>
            <a:r>
              <a:rPr lang="ru-RU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  <a:p>
            <a:pPr algn="just"/>
            <a:r>
              <a:rPr lang="ru-RU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 именно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</a:rPr>
              <a:t>о том, что у доноров, которые традиционно получают компенсацию за визит к медикам, появится возможность отказаться от вознаграждения.</a:t>
            </a:r>
            <a:endParaRPr lang="ru-RU" sz="3600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https://i.pinimg.com/originals/25/5f/da/255fdaa3fc871a291894d1fb67614fe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r="5335"/>
          <a:stretch/>
        </p:blipFill>
        <p:spPr bwMode="auto">
          <a:xfrm>
            <a:off x="485230" y="516048"/>
            <a:ext cx="3669180" cy="37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0975" y="108642"/>
            <a:ext cx="82097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У доноров осталось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право сдать кровь,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как с возмещением расходов, связанных с выполнением донорских функций, так и отказаться от возмещения этих расходов. 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В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чем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ранее заключалась несправедливость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? 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том, что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преференций было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больше у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тех доноров,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которые сдавали кровь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 денежной компенсацией. </a:t>
            </a:r>
          </a:p>
          <a:p>
            <a:pPr>
              <a:tabLst>
                <a:tab pos="361950" algn="l"/>
                <a:tab pos="442913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К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примеру, если человек сдавал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кровь </a:t>
            </a:r>
            <a:r>
              <a:rPr lang="ru-RU" sz="2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возмездно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ему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предоставлялось два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выходных дня,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а безвозмездному донору — один.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Этот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вопросы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теперь урегулирован. </a:t>
            </a:r>
          </a:p>
          <a:p>
            <a:pPr>
              <a:tabLst>
                <a:tab pos="442913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По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просьбе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доноров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оставили 14 неоплачиваемых дней, которые они имеют право использовать в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течение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года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Сохранен и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социальный пакет.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https://www.calend.ru/calendar/wp-content/uploads/blood-5427229_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/>
          <a:stretch/>
        </p:blipFill>
        <p:spPr bwMode="auto">
          <a:xfrm>
            <a:off x="357050" y="1922894"/>
            <a:ext cx="3209017" cy="32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9256" y="616688"/>
            <a:ext cx="834655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Работа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службы крови обходится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нашему государству в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36-37 миллионов долларов ежегодно. Из них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заработная плата работников, материалы и технологии, остальные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60%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гарантии и компенсации донорам, в том числе компенсации среднего дневного заработка при платных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донациях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которые обеспечиваются за счет организаций переливания крови. Это значительная нагрузка на бюджет здравоохранения. </a:t>
            </a:r>
            <a:endParaRPr lang="ru-RU" sz="2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36195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К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примеру,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США,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вообще, не предусмотрены никакие льготы для доноров.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нас донорам плазмы выплачивают около 70 долларов.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говорить о донорах тромбоцитов крови, то они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получа</a:t>
            </a:r>
            <a:r>
              <a:rPr lang="ru-RU" sz="2400" dirty="0" smtClean="0">
                <a:solidFill>
                  <a:srgbClr val="000000"/>
                </a:solidFill>
                <a:latin typeface="Rubik"/>
              </a:rPr>
              <a:t>ют в 2 раза больше.</a:t>
            </a:r>
            <a:endParaRPr lang="ru-RU" sz="2400" dirty="0"/>
          </a:p>
        </p:txBody>
      </p:sp>
      <p:pic>
        <p:nvPicPr>
          <p:cNvPr id="5122" name="Picture 2" descr="https://kartinkin.net/uploads/posts/2022-12/thumbs/1670271997_20-kartinkin-net-p-dollar-kartinka-pinterest-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9" r="37075"/>
          <a:stretch/>
        </p:blipFill>
        <p:spPr bwMode="auto">
          <a:xfrm>
            <a:off x="603833" y="1054037"/>
            <a:ext cx="2392863" cy="47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5453" y="1928388"/>
            <a:ext cx="61110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Все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выплаты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донорам сохранены.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Кроме того, человек платно сдает кровь и получает все льготы, в том числе и звание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Почетного донора РБ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>
              <a:tabLst>
                <a:tab pos="36195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Это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еще раз говорит о том, что наше государство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социальное</a:t>
            </a:r>
            <a:r>
              <a:rPr lang="ru-RU" sz="3200" dirty="0">
                <a:solidFill>
                  <a:srgbClr val="000000"/>
                </a:solidFill>
              </a:rPr>
              <a:t>!</a:t>
            </a:r>
            <a:endParaRPr lang="ru-RU" dirty="0"/>
          </a:p>
        </p:txBody>
      </p:sp>
      <p:pic>
        <p:nvPicPr>
          <p:cNvPr id="6146" name="Picture 2" descr="https://s13.ru/ru/files/megacat/image/0/0/1563377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6" y="456715"/>
            <a:ext cx="4607342" cy="307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50848"/>
              </p:ext>
            </p:extLst>
          </p:nvPr>
        </p:nvGraphicFramePr>
        <p:xfrm>
          <a:off x="252549" y="322211"/>
          <a:ext cx="11773988" cy="629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3898">
                  <a:extLst>
                    <a:ext uri="{9D8B030D-6E8A-4147-A177-3AD203B41FA5}">
                      <a16:colId xmlns:a16="http://schemas.microsoft.com/office/drawing/2014/main" val="156181781"/>
                    </a:ext>
                  </a:extLst>
                </a:gridCol>
                <a:gridCol w="3280090">
                  <a:extLst>
                    <a:ext uri="{9D8B030D-6E8A-4147-A177-3AD203B41FA5}">
                      <a16:colId xmlns:a16="http://schemas.microsoft.com/office/drawing/2014/main" val="1327179681"/>
                    </a:ext>
                  </a:extLst>
                </a:gridCol>
              </a:tblGrid>
              <a:tr h="100530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КОМПЕНСАЦИОННЫЕ</a:t>
                      </a:r>
                      <a:r>
                        <a:rPr lang="ru-RU" sz="3600" baseline="0" dirty="0" smtClean="0"/>
                        <a:t> ВЫПЛАТЫ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СУММА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70677"/>
                  </a:ext>
                </a:extLst>
              </a:tr>
              <a:tr h="100530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 дозу крови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155 руб. 40 коп.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27467"/>
                  </a:ext>
                </a:extLst>
              </a:tr>
              <a:tr h="100530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 600</a:t>
                      </a:r>
                      <a:r>
                        <a:rPr lang="ru-RU" sz="3600" baseline="0" dirty="0" smtClean="0"/>
                        <a:t> мл плазмы, полученной методом автоматического </a:t>
                      </a:r>
                      <a:r>
                        <a:rPr lang="ru-RU" sz="3600" baseline="0" dirty="0" err="1" smtClean="0"/>
                        <a:t>афереза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217 руб.56 коп.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17946"/>
                  </a:ext>
                </a:extLst>
              </a:tr>
              <a:tr h="135716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</a:t>
                      </a:r>
                      <a:r>
                        <a:rPr lang="ru-RU" sz="3600" baseline="0" dirty="0" smtClean="0"/>
                        <a:t> 5 доз тромбоцитов, полученных методом автоматического </a:t>
                      </a:r>
                      <a:r>
                        <a:rPr lang="ru-RU" sz="3600" baseline="0" dirty="0" err="1" smtClean="0"/>
                        <a:t>цитафереза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407 руб. 00 коп.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481689"/>
                  </a:ext>
                </a:extLst>
              </a:tr>
              <a:tr h="135716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</a:t>
                      </a:r>
                      <a:r>
                        <a:rPr lang="ru-RU" sz="3600" baseline="0" dirty="0" smtClean="0"/>
                        <a:t> 600 мл изоиммунной плазмы, полученной методом автоматического </a:t>
                      </a:r>
                      <a:r>
                        <a:rPr lang="ru-RU" sz="3600" baseline="0" dirty="0" err="1" smtClean="0"/>
                        <a:t>афереза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599 руб.40 коп.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6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5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75371"/>
              </p:ext>
            </p:extLst>
          </p:nvPr>
        </p:nvGraphicFramePr>
        <p:xfrm>
          <a:off x="389298" y="624688"/>
          <a:ext cx="11262769" cy="573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8514">
                  <a:extLst>
                    <a:ext uri="{9D8B030D-6E8A-4147-A177-3AD203B41FA5}">
                      <a16:colId xmlns:a16="http://schemas.microsoft.com/office/drawing/2014/main" val="4258171022"/>
                    </a:ext>
                  </a:extLst>
                </a:gridCol>
                <a:gridCol w="3754255">
                  <a:extLst>
                    <a:ext uri="{9D8B030D-6E8A-4147-A177-3AD203B41FA5}">
                      <a16:colId xmlns:a16="http://schemas.microsoft.com/office/drawing/2014/main" val="127296444"/>
                    </a:ext>
                  </a:extLst>
                </a:gridCol>
              </a:tblGrid>
              <a:tr h="14324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ПРОЧИЕ ВЫПЛАТЫ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СУММА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94998"/>
                  </a:ext>
                </a:extLst>
              </a:tr>
              <a:tr h="894064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 незавершенную </a:t>
                      </a:r>
                      <a:r>
                        <a:rPr lang="ru-RU" sz="3600" dirty="0" err="1" smtClean="0"/>
                        <a:t>донацию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11</a:t>
                      </a:r>
                      <a:r>
                        <a:rPr lang="ru-RU" sz="3600" baseline="0" dirty="0" smtClean="0"/>
                        <a:t> руб</a:t>
                      </a:r>
                      <a:r>
                        <a:rPr lang="ru-RU" sz="3600" dirty="0" smtClean="0"/>
                        <a:t>. 10 коп.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17333"/>
                  </a:ext>
                </a:extLst>
              </a:tr>
              <a:tr h="112479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 несостоявшуюся </a:t>
                      </a:r>
                      <a:r>
                        <a:rPr lang="ru-RU" sz="3600" dirty="0" err="1" smtClean="0"/>
                        <a:t>донацию</a:t>
                      </a:r>
                      <a:r>
                        <a:rPr lang="ru-RU" sz="3600" dirty="0" smtClean="0"/>
                        <a:t>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 руб. 70 коп.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280006"/>
                  </a:ext>
                </a:extLst>
              </a:tr>
              <a:tr h="198080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При</a:t>
                      </a:r>
                      <a:r>
                        <a:rPr lang="ru-RU" sz="3600" baseline="0" dirty="0" smtClean="0"/>
                        <a:t> отказе от возмещения расходов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ru-RU" sz="3600" baseline="0" dirty="0" smtClean="0"/>
                        <a:t>связанных с выполнением донорских функций (завтрак не выдается).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11 руб.10 коп.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268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8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5571" y="261258"/>
            <a:ext cx="80678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2913" algn="l"/>
                <a:tab pos="5334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Без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урегулирования вопросов, связанных с донорством крови, невозможно динамичное развитие как здравоохранения, так и всей страны в целом. Поэтому Беларусь, как и все цивилизованные страны, движется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  трем направлениям: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первое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—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создание запасов компонентов крови;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второе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— обеспечение безопасности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доноров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  <a:endParaRPr lang="ru-RU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42913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третье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—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формирование волонтерского содружества. 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Новая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редакция закона о донорстве крови и ее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компонентов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направлена именно на приведение всех направлений к реалиям сегодняшнего дня. </a:t>
            </a:r>
            <a:endParaRPr lang="ru-RU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7170" name="Picture 2" descr="https://cdn.pixabay.com/photo/2017/05/17/07/29/direction-2320124_12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/>
          <a:stretch/>
        </p:blipFill>
        <p:spPr bwMode="auto">
          <a:xfrm>
            <a:off x="107903" y="3082653"/>
            <a:ext cx="3317511" cy="29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4479" y="389707"/>
            <a:ext cx="9460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Закон введено 39 новых терминов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1921" y="2236206"/>
            <a:ext cx="80795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ea typeface="Times New Roman" panose="02020603050405020304" pitchFamily="18" charset="0"/>
              </a:rPr>
              <a:t>безопасность крови, ее компонентов </a:t>
            </a:r>
            <a:r>
              <a:rPr lang="ru-RU" sz="3200" dirty="0">
                <a:ea typeface="Times New Roman" panose="02020603050405020304" pitchFamily="18" charset="0"/>
              </a:rPr>
              <a:t>- совокупность свойств и характеристик, при которых кровь, ее компоненты не представляют опасности для жизни и здоровья пациента;</a:t>
            </a:r>
          </a:p>
        </p:txBody>
      </p:sp>
      <p:pic>
        <p:nvPicPr>
          <p:cNvPr id="8194" name="Picture 2" descr="https://i.pinimg.com/736x/cc/44/20/cc442099117a70738b9b843c433a7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578936"/>
            <a:ext cx="2822574" cy="419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2254" y="914400"/>
            <a:ext cx="9004318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донация крови, ее компонентов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комплекс медицинских вмешательств по взятию крови, ее компонентов у донора;</a:t>
            </a:r>
          </a:p>
          <a:p>
            <a:pPr marL="34290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донор - 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пациент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прошедший медицинский осмотр и сдающий кровь, ее компоненты, в том числе пациент, в отношении которого применяются вспомогательные медицинские технологии;</a:t>
            </a:r>
          </a:p>
          <a:p>
            <a:pPr marL="34290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донорская функция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прохождение донором медицинского осмотра, применение в отношении донора вспомогательных медицинских технологий и (или) </a:t>
            </a:r>
            <a:r>
              <a:rPr lang="ru-RU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донация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донорство крови, ее компонентов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комплекс мероприятий, направленных на обеспечение и непосредственное осуществление заготовки крови, ее компонентов;</a:t>
            </a:r>
          </a:p>
        </p:txBody>
      </p:sp>
      <p:pic>
        <p:nvPicPr>
          <p:cNvPr id="9218" name="Picture 2" descr="https://i.pinimg.com/736x/cc/44/20/cc442099117a70738b9b843c433a7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1662457"/>
            <a:ext cx="2528660" cy="37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604157"/>
            <a:ext cx="827858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11. Категории доноров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Доноры по основному целевому назначению взятых у них крови, ее компонентов делятся на следующие категории:</a:t>
            </a:r>
          </a:p>
          <a:p>
            <a:pPr indent="342900" algn="just"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доноры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сдавшие кровь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ее компоненты, предназначенные 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медицинского применения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производства изделий медицинского назначения, использования в научных целях и (или) образовательном процессе;</a:t>
            </a:r>
          </a:p>
          <a:p>
            <a:pPr indent="342900" algn="just"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доноры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сдавшие кровь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ее компоненты, предназначенные 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промышленного производства лекарственных средств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 descr="https://i.pinimg.com/736x/cc/44/20/cc442099117a70738b9b843c433a7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5" y="1436121"/>
            <a:ext cx="2528660" cy="37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076" descr="landsteiner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10" y="1190285"/>
            <a:ext cx="29432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209" y="669956"/>
            <a:ext cx="744194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noProof="1" smtClean="0"/>
              <a:t>   В </a:t>
            </a:r>
            <a:r>
              <a:rPr lang="ru-RU" sz="3600" noProof="1"/>
              <a:t>1901 году </a:t>
            </a:r>
            <a:r>
              <a:rPr lang="ru-RU" sz="3600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Карл Ландштейнер</a:t>
            </a:r>
            <a:r>
              <a:rPr lang="ru-RU" sz="3600" noProof="1"/>
              <a:t> открыл группы крови человека по системе АВО, что послужило началом новой области иммунологии – изосерологии. </a:t>
            </a:r>
          </a:p>
          <a:p>
            <a:pPr>
              <a:lnSpc>
                <a:spcPct val="80000"/>
              </a:lnSpc>
              <a:defRPr/>
            </a:pPr>
            <a:r>
              <a:rPr lang="ru-RU" sz="3600" noProof="1"/>
              <a:t>   За выдающееся открытие </a:t>
            </a:r>
            <a:r>
              <a:rPr lang="ru-RU" sz="3600" noProof="1" smtClean="0"/>
              <a:t>Карлу Ландштейнеру </a:t>
            </a:r>
            <a:r>
              <a:rPr lang="ru-RU" sz="3600" noProof="1"/>
              <a:t>была присуждена Нобелевская премия, а его день рождения – </a:t>
            </a:r>
            <a:r>
              <a:rPr lang="ru-RU" sz="3600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14 июня 1868</a:t>
            </a:r>
            <a:r>
              <a:rPr lang="ru-RU" sz="3600" noProof="1">
                <a:solidFill>
                  <a:srgbClr val="C00000"/>
                </a:solidFill>
              </a:rPr>
              <a:t> </a:t>
            </a:r>
            <a:r>
              <a:rPr lang="ru-RU" sz="3600" noProof="1"/>
              <a:t>года – отмечается как </a:t>
            </a:r>
            <a:r>
              <a:rPr lang="ru-RU" sz="3600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Всемирный день донора. </a:t>
            </a:r>
          </a:p>
        </p:txBody>
      </p:sp>
    </p:spTree>
    <p:extLst>
      <p:ext uri="{BB962C8B-B14F-4D97-AF65-F5344CB8AC3E}">
        <p14:creationId xmlns:p14="http://schemas.microsoft.com/office/powerpoint/2010/main" val="285021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565" y="217283"/>
            <a:ext cx="11370991" cy="638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единица 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(доза) крови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- 450 миллилитров плюс/минус 10 процентов цельной крови без учета объема консервирующего раствора;</a:t>
            </a:r>
          </a:p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заготовка крови, ее компонентов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- комплекс мероприятий, включающий медицинский осмотр донора, применение в отношении донора вспомогательных медицинских технологий, 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донацию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, лабораторное исследование, переработку, 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этикетирование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и контроль качества крови, ее компонентов;</a:t>
            </a:r>
          </a:p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компоненты 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крови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- составляющие части крови (лейкоциты, плазма, тромбоциты, эритроциты), взятые у пациента или произведенные путем переработки крови пациента и предназначенные для медицинского применения, промышленного производства лекарственных средств, производства изделий медицинского назначения, использования в научных целях и (или) образовательном процессе;</a:t>
            </a:r>
          </a:p>
        </p:txBody>
      </p:sp>
    </p:spTree>
    <p:extLst>
      <p:ext uri="{BB962C8B-B14F-4D97-AF65-F5344CB8AC3E}">
        <p14:creationId xmlns:p14="http://schemas.microsoft.com/office/powerpoint/2010/main" val="20204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735" y="706170"/>
            <a:ext cx="9167765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ea typeface="Times New Roman" panose="02020603050405020304" pitchFamily="18" charset="0"/>
              </a:rPr>
              <a:t>н</a:t>
            </a:r>
            <a:r>
              <a:rPr lang="ru-RU" sz="3200" b="1" dirty="0" smtClean="0">
                <a:ea typeface="Times New Roman" panose="02020603050405020304" pitchFamily="18" charset="0"/>
              </a:rPr>
              <a:t>адлежащая </a:t>
            </a:r>
            <a:r>
              <a:rPr lang="ru-RU" sz="3200" b="1" dirty="0">
                <a:ea typeface="Times New Roman" panose="02020603050405020304" pitchFamily="18" charset="0"/>
              </a:rPr>
              <a:t>практика субъектов обращения крови, ее компонентов </a:t>
            </a:r>
            <a:r>
              <a:rPr lang="ru-RU" sz="3200" dirty="0" smtClean="0">
                <a:ea typeface="Times New Roman" panose="02020603050405020304" pitchFamily="18" charset="0"/>
              </a:rPr>
              <a:t>- </a:t>
            </a:r>
            <a:r>
              <a:rPr lang="ru-RU" sz="3200" dirty="0">
                <a:ea typeface="Times New Roman" panose="02020603050405020304" pitchFamily="18" charset="0"/>
              </a:rPr>
              <a:t>нормативный правовой акт, утверждаемый Министерством здравоохранения и устанавливающий требования по организации обращения крови, ее компонентов;</a:t>
            </a:r>
          </a:p>
          <a:p>
            <a:pPr marL="457200" indent="-45720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b="1" dirty="0">
                <a:ea typeface="Times New Roman" panose="02020603050405020304" pitchFamily="18" charset="0"/>
              </a:rPr>
              <a:t>неблагоприятное последствие переливания крови, ее компонентов </a:t>
            </a:r>
            <a:r>
              <a:rPr lang="ru-RU" sz="3200" dirty="0">
                <a:ea typeface="Times New Roman" panose="02020603050405020304" pitchFamily="18" charset="0"/>
              </a:rPr>
              <a:t>- </a:t>
            </a:r>
            <a:r>
              <a:rPr lang="ru-RU" sz="3200" dirty="0" err="1">
                <a:ea typeface="Times New Roman" panose="02020603050405020304" pitchFamily="18" charset="0"/>
              </a:rPr>
              <a:t>трансфузионная</a:t>
            </a:r>
            <a:r>
              <a:rPr lang="ru-RU" sz="3200" dirty="0">
                <a:ea typeface="Times New Roman" panose="02020603050405020304" pitchFamily="18" charset="0"/>
              </a:rPr>
              <a:t> реакция, посттрансфузионное осложнение;</a:t>
            </a:r>
          </a:p>
        </p:txBody>
      </p:sp>
      <p:pic>
        <p:nvPicPr>
          <p:cNvPr id="3" name="Picture 2" descr="https://i.pinimg.com/736x/cc/44/20/cc442099117a70738b9b843c433a7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5" y="1600092"/>
            <a:ext cx="2528660" cy="37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2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7109" y="208231"/>
            <a:ext cx="893577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ea typeface="Times New Roman" panose="02020603050405020304" pitchFamily="18" charset="0"/>
              </a:rPr>
              <a:t>обращение крови, ее компонентов </a:t>
            </a:r>
            <a:r>
              <a:rPr lang="ru-RU" sz="2800" dirty="0">
                <a:ea typeface="Times New Roman" panose="02020603050405020304" pitchFamily="18" charset="0"/>
              </a:rPr>
              <a:t>- заготовка, хранение, перевозка, медицинское применение крови, ее компонентов, промышленное производство лекарственных средств, производство изделий медицинского назначения из крови, ее компонентов, использование крови, ее компонентов в научных целях и (или) образовательном процессе, возврат крови, ее компонентов субъекту обращения крови, ее компонентов, создание резервов компонентов крови на случай чрезвычайных ситуаций природного и техногенного характера, реализация крови, ее компонентов на территории Республики Беларусь, ввоз в Республику Беларусь, вывоз из Республики Беларусь крови, ее компонентов, уничтожение крови, ее компонентов;</a:t>
            </a:r>
          </a:p>
        </p:txBody>
      </p:sp>
      <p:pic>
        <p:nvPicPr>
          <p:cNvPr id="3" name="Picture 2" descr="https://i.pinimg.com/736x/cc/44/20/cc442099117a70738b9b843c433a7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" y="1597142"/>
            <a:ext cx="2528660" cy="37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0895" y="1530036"/>
            <a:ext cx="8879348" cy="366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ea typeface="Times New Roman" panose="02020603050405020304" pitchFamily="18" charset="0"/>
              </a:rPr>
              <a:t>организация службы крови </a:t>
            </a:r>
            <a:r>
              <a:rPr lang="ru-RU" sz="2800" dirty="0">
                <a:ea typeface="Times New Roman" panose="02020603050405020304" pitchFamily="18" charset="0"/>
              </a:rPr>
              <a:t>- государственное юридическое лицо, основным видом деятельности которого являются заготовка, реализация крови, ее компонентов и (или) промышленное производство лекарственных средств из крови, ее компонентов;</a:t>
            </a:r>
          </a:p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ea typeface="Times New Roman" panose="02020603050405020304" pitchFamily="18" charset="0"/>
              </a:rPr>
              <a:t>переливание крови, ее компонентов </a:t>
            </a:r>
            <a:r>
              <a:rPr lang="ru-RU" sz="2800" dirty="0">
                <a:ea typeface="Times New Roman" panose="02020603050405020304" pitchFamily="18" charset="0"/>
              </a:rPr>
              <a:t>- медицинское применение крови, ее компонентов путем введения их в кровеносное русло реципиента;</a:t>
            </a:r>
          </a:p>
        </p:txBody>
      </p:sp>
      <p:pic>
        <p:nvPicPr>
          <p:cNvPr id="3" name="Picture 2" descr="https://i.pinimg.com/736x/cc/44/20/cc442099117a70738b9b843c433a7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1597142"/>
            <a:ext cx="2528660" cy="37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4572" y="727186"/>
            <a:ext cx="8467060" cy="595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ea typeface="Times New Roman" panose="02020603050405020304" pitchFamily="18" charset="0"/>
              </a:rPr>
              <a:t>реципиент</a:t>
            </a:r>
            <a:r>
              <a:rPr lang="ru-RU" sz="2800" dirty="0">
                <a:ea typeface="Times New Roman" panose="02020603050405020304" pitchFamily="18" charset="0"/>
              </a:rPr>
              <a:t> - пациент, которому при </a:t>
            </a:r>
            <a:r>
              <a:rPr lang="ru-RU" sz="2800" dirty="0" smtClean="0">
                <a:ea typeface="Times New Roman" panose="02020603050405020304" pitchFamily="18" charset="0"/>
              </a:rPr>
              <a:t>оказании медицинской </a:t>
            </a:r>
            <a:r>
              <a:rPr lang="ru-RU" sz="2800" dirty="0">
                <a:ea typeface="Times New Roman" panose="02020603050405020304" pitchFamily="18" charset="0"/>
              </a:rPr>
              <a:t>помощи требуется переливание крови, ее компонентов либо которому осуществлено переливание крови, ее компонентов;</a:t>
            </a:r>
          </a:p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ea typeface="Times New Roman" panose="02020603050405020304" pitchFamily="18" charset="0"/>
              </a:rPr>
              <a:t>субъект обращения крови, ее компонентов </a:t>
            </a:r>
            <a:r>
              <a:rPr lang="ru-RU" sz="2800" dirty="0">
                <a:ea typeface="Times New Roman" panose="02020603050405020304" pitchFamily="18" charset="0"/>
              </a:rPr>
              <a:t>- юридическое лицо, индивидуальный предприниматель, осуществляющие в порядке, установленном законодательством, деятельность в сфере обращения крови, ее компонентов;</a:t>
            </a:r>
          </a:p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err="1">
                <a:ea typeface="Times New Roman" panose="02020603050405020304" pitchFamily="18" charset="0"/>
              </a:rPr>
              <a:t>трансфузионная</a:t>
            </a:r>
            <a:r>
              <a:rPr lang="ru-RU" sz="2800" b="1" dirty="0">
                <a:ea typeface="Times New Roman" panose="02020603050405020304" pitchFamily="18" charset="0"/>
              </a:rPr>
              <a:t> активность </a:t>
            </a:r>
            <a:r>
              <a:rPr lang="ru-RU" sz="2800" dirty="0">
                <a:ea typeface="Times New Roman" panose="02020603050405020304" pitchFamily="18" charset="0"/>
              </a:rPr>
              <a:t>- количество случаев переливания крови, ее компонентов в пределах одной организации здравоохранения за год;</a:t>
            </a:r>
          </a:p>
        </p:txBody>
      </p:sp>
      <p:pic>
        <p:nvPicPr>
          <p:cNvPr id="3" name="Picture 2" descr="https://i.pinimg.com/736x/cc/44/20/cc442099117a70738b9b843c433a7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1597142"/>
            <a:ext cx="2528660" cy="37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8055" y="398813"/>
            <a:ext cx="90154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ea typeface="Times New Roman" panose="02020603050405020304" pitchFamily="18" charset="0"/>
              </a:rPr>
              <a:t>тяжелое посттрансфузионное осложнение </a:t>
            </a:r>
            <a:r>
              <a:rPr lang="ru-RU" sz="2800" dirty="0">
                <a:ea typeface="Times New Roman" panose="02020603050405020304" pitchFamily="18" charset="0"/>
              </a:rPr>
              <a:t>- неблагоприятное последствие переливания крови, ее компонентов, которое требует экстренного или неотложного медицинского вмешательства, и (или) которое привело к необходимости (продлению срока) оказания медицинской помощи в стационарных условиях или значительного увеличения срока оказания медицинской помощи в стационарных условиях уже госпитализированного пациента, и (или) к нарушению здоровья со стойким расстройством функций организма, и (или) к ограничению жизнедеятельности, и (или) к заражению реципиента возбудителем инфекционного заболевания, и (или) которое привело (могло привести) к смерти;</a:t>
            </a:r>
          </a:p>
        </p:txBody>
      </p:sp>
      <p:pic>
        <p:nvPicPr>
          <p:cNvPr id="3" name="Picture 2" descr="https://i.pinimg.com/736x/cc/44/20/cc442099117a70738b9b843c433a7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1597142"/>
            <a:ext cx="2528660" cy="37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5617" y="303229"/>
            <a:ext cx="9137914" cy="595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ea typeface="Times New Roman" panose="02020603050405020304" pitchFamily="18" charset="0"/>
              </a:rPr>
              <a:t>хранение крови, ее компонентов </a:t>
            </a:r>
            <a:r>
              <a:rPr lang="ru-RU" sz="2800" dirty="0">
                <a:ea typeface="Times New Roman" panose="02020603050405020304" pitchFamily="18" charset="0"/>
              </a:rPr>
              <a:t>- содержание крови, ее компонентов в местах и условиях, обеспечивающих их сохранность, безопасность и качество;</a:t>
            </a:r>
          </a:p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ea typeface="Times New Roman" panose="02020603050405020304" pitchFamily="18" charset="0"/>
              </a:rPr>
              <a:t>целевое назначение крови, ее компонентов </a:t>
            </a:r>
            <a:r>
              <a:rPr lang="ru-RU" sz="2800" dirty="0">
                <a:ea typeface="Times New Roman" panose="02020603050405020304" pitchFamily="18" charset="0"/>
              </a:rPr>
              <a:t>- предназначение крови, ее компонентов для медицинского применения, промышленного производства лекарственных средств, производства изделий медицинского назначения, использования в научных целях и (или) образовательном процессе;</a:t>
            </a:r>
          </a:p>
          <a:p>
            <a:pPr marL="457200" indent="-457200"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ea typeface="Times New Roman" panose="02020603050405020304" pitchFamily="18" charset="0"/>
              </a:rPr>
              <a:t>эффективность медицинского применения крови, ее компонентов </a:t>
            </a:r>
            <a:r>
              <a:rPr lang="ru-RU" sz="2800" dirty="0">
                <a:ea typeface="Times New Roman" panose="02020603050405020304" pitchFamily="18" charset="0"/>
              </a:rPr>
              <a:t>- степень достижения результата медицинского вмешательства при медицинском применении крови, ее компонентов.</a:t>
            </a:r>
          </a:p>
        </p:txBody>
      </p:sp>
      <p:pic>
        <p:nvPicPr>
          <p:cNvPr id="3" name="Picture 2" descr="https://i.pinimg.com/736x/cc/44/20/cc442099117a70738b9b843c433a7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1597142"/>
            <a:ext cx="2528660" cy="37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5957" y="195943"/>
            <a:ext cx="84418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</a:rPr>
              <a:t>Статья 14. </a:t>
            </a:r>
            <a:endParaRPr lang="ru-RU" sz="2800" b="1" dirty="0" smtClean="0"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dirty="0" smtClean="0">
                <a:ea typeface="Times New Roman" panose="02020603050405020304" pitchFamily="18" charset="0"/>
              </a:rPr>
              <a:t>Контроль </a:t>
            </a:r>
            <a:r>
              <a:rPr lang="ru-RU" sz="2800" dirty="0">
                <a:ea typeface="Times New Roman" panose="02020603050405020304" pitchFamily="18" charset="0"/>
              </a:rPr>
              <a:t>за соблюдением требований безопасности при медицинском применении крови, ее компонентов и порядка медицинского применения крови, ее компонентов в организации здравоохранения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осуществляет комиссия по контролю за медицинским применением крови, ее компонентов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,</a:t>
            </a:r>
            <a:r>
              <a:rPr lang="ru-RU" sz="2800" dirty="0">
                <a:ea typeface="Times New Roman" panose="02020603050405020304" pitchFamily="18" charset="0"/>
              </a:rPr>
              <a:t> создаваемая по решению руководителя организации здравоохранения.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По решению руководителя организации здравоохранения с низкой </a:t>
            </a:r>
            <a:r>
              <a:rPr lang="ru-RU" sz="2800" dirty="0" err="1">
                <a:ea typeface="Times New Roman" panose="02020603050405020304" pitchFamily="18" charset="0"/>
              </a:rPr>
              <a:t>трансфузионной</a:t>
            </a:r>
            <a:r>
              <a:rPr lang="ru-RU" sz="2800" dirty="0">
                <a:ea typeface="Times New Roman" panose="02020603050405020304" pitchFamily="18" charset="0"/>
              </a:rPr>
              <a:t> активностью выполнение задач комиссии по контролю за медицинским применением крови, ее компонентов может быть возложено </a:t>
            </a:r>
            <a:r>
              <a:rPr lang="ru-RU" sz="2800" b="1" dirty="0">
                <a:solidFill>
                  <a:schemeClr val="accent5"/>
                </a:solidFill>
                <a:ea typeface="Times New Roman" panose="02020603050405020304" pitchFamily="18" charset="0"/>
              </a:rPr>
              <a:t>на ответственного медицинского работника.</a:t>
            </a:r>
          </a:p>
        </p:txBody>
      </p:sp>
      <p:pic>
        <p:nvPicPr>
          <p:cNvPr id="10244" name="Picture 4" descr="https://1prof.by/storage/2020/05/POB_63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5" r="18311"/>
          <a:stretch/>
        </p:blipFill>
        <p:spPr bwMode="auto">
          <a:xfrm flipH="1">
            <a:off x="171036" y="1175656"/>
            <a:ext cx="3111006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491" y="2498756"/>
            <a:ext cx="11152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dirty="0">
                <a:ea typeface="Times New Roman" panose="02020603050405020304" pitchFamily="18" charset="0"/>
              </a:rPr>
              <a:t>Статья 18. Общественный координационный совет в области донорства</a:t>
            </a:r>
            <a:endParaRPr lang="ru-RU" sz="3200" dirty="0">
              <a:ea typeface="Times New Roman" panose="02020603050405020304" pitchFamily="18" charset="0"/>
            </a:endParaRPr>
          </a:p>
          <a:p>
            <a:pPr indent="342900" algn="just">
              <a:lnSpc>
                <a:spcPct val="50000"/>
              </a:lnSpc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 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 smtClean="0">
                <a:ea typeface="Times New Roman" panose="02020603050405020304" pitchFamily="18" charset="0"/>
              </a:rPr>
              <a:t> Для </a:t>
            </a:r>
            <a:r>
              <a:rPr lang="ru-RU" sz="2800" dirty="0">
                <a:ea typeface="Times New Roman" panose="02020603050405020304" pitchFamily="18" charset="0"/>
              </a:rPr>
              <a:t>выработки рекомендаций, направленных на привлечение населения к донорству, при Министерстве здравоохранения создается общественный координационный совет в области донорства, состоящий из представителей государственных органов (организаций), Белорусского Общества Красного Креста, других общественных объединений, учреждений образования и иных организаций.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7"/>
          <a:stretch/>
        </p:blipFill>
        <p:spPr>
          <a:xfrm>
            <a:off x="760491" y="0"/>
            <a:ext cx="3615292" cy="25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087" y="506993"/>
            <a:ext cx="87204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600" b="1" dirty="0" smtClean="0">
                <a:ea typeface="Times New Roman" panose="02020603050405020304" pitchFamily="18" charset="0"/>
              </a:rPr>
              <a:t>Статья 19. Волонтеры</a:t>
            </a:r>
            <a:endParaRPr lang="ru-RU" sz="3600" dirty="0" smtClean="0"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3200" dirty="0" smtClean="0">
                <a:ea typeface="Times New Roman" panose="02020603050405020304" pitchFamily="18" charset="0"/>
              </a:rPr>
              <a:t> Для организации мероприятий по пропаганде и развитию донорства организации здравоохранения, Белорусское Общество Красного Креста, другие общественные объединения, учреждения образования привлекают, осуществляют отбор волонтеров по определяемым ими критериям. Волонтеры осуществляют деятельность на основании безвозмездных гражданско-правовых договоров.</a:t>
            </a:r>
            <a:endParaRPr lang="ru-RU" sz="3200" dirty="0">
              <a:ea typeface="Times New Roman" panose="02020603050405020304" pitchFamily="18" charset="0"/>
            </a:endParaRPr>
          </a:p>
        </p:txBody>
      </p:sp>
      <p:pic>
        <p:nvPicPr>
          <p:cNvPr id="19458" name="Picture 2" descr="https://avatars.mds.yandex.net/i?id=9c85bc301baf318477ecd7d8c182c3756c3e346e-7953198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r="12783"/>
          <a:stretch/>
        </p:blipFill>
        <p:spPr bwMode="auto">
          <a:xfrm>
            <a:off x="260286" y="1768370"/>
            <a:ext cx="297180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823" y="975359"/>
            <a:ext cx="10212976" cy="546165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 smtClean="0"/>
              <a:t>14 июня 2023 г. во всем мире в очередной раз, начиная с 2005 г., по инициативе ВОЗ отмечается Всемирный день донора крови. Нынешний девиз: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7E0000"/>
                </a:solidFill>
              </a:rPr>
              <a:t>«Сдавайте кровь</a:t>
            </a:r>
            <a:r>
              <a:rPr lang="en-US" sz="5400" b="1" dirty="0" smtClean="0">
                <a:solidFill>
                  <a:srgbClr val="7E0000"/>
                </a:solidFill>
              </a:rPr>
              <a:t>, </a:t>
            </a:r>
            <a:endParaRPr lang="ru-RU" sz="5400" b="1" dirty="0" smtClean="0">
              <a:solidFill>
                <a:srgbClr val="7E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7E0000"/>
                </a:solidFill>
              </a:rPr>
              <a:t>сдавайте плазму</a:t>
            </a:r>
            <a:r>
              <a:rPr lang="en-US" sz="5400" b="1" dirty="0" smtClean="0">
                <a:solidFill>
                  <a:srgbClr val="7E0000"/>
                </a:solidFill>
              </a:rPr>
              <a:t>, </a:t>
            </a:r>
            <a:endParaRPr lang="ru-RU" sz="5400" b="1" dirty="0" smtClean="0">
              <a:solidFill>
                <a:srgbClr val="7E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7E0000"/>
                </a:solidFill>
              </a:rPr>
              <a:t>делитесь жизнью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7E0000"/>
                </a:solidFill>
              </a:rPr>
              <a:t>и делайте это часто!»</a:t>
            </a:r>
          </a:p>
          <a:p>
            <a:pPr marL="0" indent="0" algn="just">
              <a:buNone/>
            </a:pPr>
            <a:endParaRPr lang="ru-RU" sz="3200" dirty="0"/>
          </a:p>
        </p:txBody>
      </p:sp>
      <p:pic>
        <p:nvPicPr>
          <p:cNvPr id="2050" name="Picture 2" descr="https://i.ytimg.com/vi/aDrDv_QnqpU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08" y="196418"/>
            <a:ext cx="3337802" cy="18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7109" y="642796"/>
            <a:ext cx="90064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26. Лица, имеющие право на выполнение донорской </a:t>
            </a:r>
            <a:r>
              <a:rPr lang="ru-RU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функции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3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 выполнению донорской функции допускаются граждане Республики Беларусь, а также иностранные граждане и лица без гражданства, постоянно проживающие в Республике Беларусь, в возрасте </a:t>
            </a: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 18 до 65 лет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обладающие полной дееспособностью, не имеющие заболеваний, состояний и форм рискованного </a:t>
            </a:r>
            <a:r>
              <a:rPr lang="ru-RU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поведения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2" y="2290527"/>
            <a:ext cx="2574811" cy="25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5418" y="914400"/>
            <a:ext cx="8052411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3200" b="1" dirty="0" smtClean="0">
                <a:ea typeface="Times New Roman" panose="02020603050405020304" pitchFamily="18" charset="0"/>
              </a:rPr>
              <a:t>Статья 29.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3200" dirty="0" smtClean="0">
                <a:ea typeface="Times New Roman" panose="02020603050405020304" pitchFamily="18" charset="0"/>
              </a:rPr>
              <a:t>Внесение сведений в Единую базу данных донорства и Единый регистр доноров крови, ее компонентов не является разглашением врачебной тайны.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3200" dirty="0" smtClean="0">
                <a:ea typeface="Times New Roman" panose="02020603050405020304" pitchFamily="18" charset="0"/>
              </a:rPr>
              <a:t>Обработка основных персональных данных в Единой базе данных донорства осуществляется без согласия субъекта персональных данных.</a:t>
            </a:r>
          </a:p>
        </p:txBody>
      </p:sp>
      <p:pic>
        <p:nvPicPr>
          <p:cNvPr id="20482" name="Picture 2" descr="https://avatars.mds.yandex.net/i?id=5dc19648faf1cc43604f68dbcfcd9f3b21490bc9-696055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1" y="2059367"/>
            <a:ext cx="3048000" cy="267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7353" y="195941"/>
            <a:ext cx="8707817" cy="629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39. Гарантии и </a:t>
            </a:r>
            <a:r>
              <a:rPr lang="ru-RU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компенсации донору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3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3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день сдачи крови, ее компонентов работники освобождаются от работы на все рабочее время (смену) согласно правилам внутреннего трудового распорядка или утвержденному графику работ (сменности) с сохранением за ними среднего заработка за этот день (смену), военнослужащие, лица начальствующего и рядового состава - от исполнения обязанностей военной службы (службы) с сохранением за ними денежного довольствия за этот день, а обучающиеся в дневной форме получения образования - от образовательного процесса.</a:t>
            </a:r>
          </a:p>
        </p:txBody>
      </p:sp>
      <p:pic>
        <p:nvPicPr>
          <p:cNvPr id="21506" name="Picture 2" descr="https://avatars.mds.yandex.net/i?id=317d7a20b5fa84c2c1c7f979a7cb62b4_l-5226766-images-thumbs&amp;ref=rim&amp;n=13&amp;w=1024&amp;h=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5" y="1895084"/>
            <a:ext cx="3017838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3770" y="389301"/>
            <a:ext cx="692590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3200" dirty="0" smtClean="0">
                <a:ea typeface="Times New Roman" panose="02020603050405020304" pitchFamily="18" charset="0"/>
              </a:rPr>
              <a:t> Донорам</a:t>
            </a:r>
            <a:r>
              <a:rPr lang="ru-RU" sz="3200" dirty="0">
                <a:ea typeface="Times New Roman" panose="02020603050405020304" pitchFamily="18" charset="0"/>
              </a:rPr>
              <a:t>, которым проведено не менее четырех </a:t>
            </a:r>
            <a:r>
              <a:rPr lang="ru-RU" sz="3200" dirty="0" err="1">
                <a:ea typeface="Times New Roman" panose="02020603050405020304" pitchFamily="18" charset="0"/>
              </a:rPr>
              <a:t>донаций</a:t>
            </a:r>
            <a:r>
              <a:rPr lang="ru-RU" sz="3200" dirty="0">
                <a:ea typeface="Times New Roman" panose="02020603050405020304" pitchFamily="18" charset="0"/>
              </a:rPr>
              <a:t> крови, не менее 16 </a:t>
            </a:r>
            <a:r>
              <a:rPr lang="ru-RU" sz="3200" dirty="0" err="1">
                <a:ea typeface="Times New Roman" panose="02020603050405020304" pitchFamily="18" charset="0"/>
              </a:rPr>
              <a:t>донаций</a:t>
            </a:r>
            <a:r>
              <a:rPr lang="ru-RU" sz="3200" dirty="0">
                <a:ea typeface="Times New Roman" panose="02020603050405020304" pitchFamily="18" charset="0"/>
              </a:rPr>
              <a:t> компонентов крови в течение 12 месяцев, предшествующих дню наступления временной нетрудоспособности (независимо от причины ее наступления), пособие по временной нетрудоспособности назначается с первого дня утраты трудоспособности в размере 100 процентов среднедневного заработка.</a:t>
            </a:r>
          </a:p>
          <a:p>
            <a:pPr indent="342900" algn="just">
              <a:spcAft>
                <a:spcPts val="0"/>
              </a:spcAft>
            </a:pPr>
            <a:endParaRPr lang="ru-RU" sz="3200" dirty="0">
              <a:ea typeface="Times New Roman" panose="02020603050405020304" pitchFamily="18" charset="0"/>
            </a:endParaRPr>
          </a:p>
        </p:txBody>
      </p:sp>
      <p:pic>
        <p:nvPicPr>
          <p:cNvPr id="3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1" y="1711104"/>
            <a:ext cx="3377141" cy="32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1675" y="443620"/>
            <a:ext cx="866982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ea typeface="Times New Roman" panose="02020603050405020304" pitchFamily="18" charset="0"/>
              </a:rPr>
              <a:t>      </a:t>
            </a:r>
            <a:r>
              <a:rPr lang="ru-RU" sz="3000" dirty="0" smtClean="0">
                <a:ea typeface="Times New Roman" panose="02020603050405020304" pitchFamily="18" charset="0"/>
              </a:rPr>
              <a:t>Доноры</a:t>
            </a:r>
            <a:r>
              <a:rPr lang="ru-RU" sz="3000" dirty="0">
                <a:ea typeface="Times New Roman" panose="02020603050405020304" pitchFamily="18" charset="0"/>
              </a:rPr>
              <a:t>, которым проведено не менее 20 </a:t>
            </a:r>
            <a:r>
              <a:rPr lang="ru-RU" sz="3000" dirty="0" err="1">
                <a:ea typeface="Times New Roman" panose="02020603050405020304" pitchFamily="18" charset="0"/>
              </a:rPr>
              <a:t>донаций</a:t>
            </a:r>
            <a:r>
              <a:rPr lang="ru-RU" sz="3000" dirty="0">
                <a:ea typeface="Times New Roman" panose="02020603050405020304" pitchFamily="18" charset="0"/>
              </a:rPr>
              <a:t> крови, не менее 40 </a:t>
            </a:r>
            <a:r>
              <a:rPr lang="ru-RU" sz="3000" dirty="0" err="1">
                <a:ea typeface="Times New Roman" panose="02020603050405020304" pitchFamily="18" charset="0"/>
              </a:rPr>
              <a:t>донаций</a:t>
            </a:r>
            <a:r>
              <a:rPr lang="ru-RU" sz="3000" dirty="0">
                <a:ea typeface="Times New Roman" panose="02020603050405020304" pitchFamily="18" charset="0"/>
              </a:rPr>
              <a:t> компонентов крови, отказавшиеся от возмещения расходов, связанных с выполнением ими донорской функции, а также доноры, которым проведено не менее 40 </a:t>
            </a:r>
            <a:r>
              <a:rPr lang="ru-RU" sz="3000" dirty="0" err="1">
                <a:ea typeface="Times New Roman" panose="02020603050405020304" pitchFamily="18" charset="0"/>
              </a:rPr>
              <a:t>донаций</a:t>
            </a:r>
            <a:r>
              <a:rPr lang="ru-RU" sz="3000" dirty="0">
                <a:ea typeface="Times New Roman" panose="02020603050405020304" pitchFamily="18" charset="0"/>
              </a:rPr>
              <a:t> крови, не менее 80 </a:t>
            </a:r>
            <a:r>
              <a:rPr lang="ru-RU" sz="3000" dirty="0" err="1">
                <a:ea typeface="Times New Roman" panose="02020603050405020304" pitchFamily="18" charset="0"/>
              </a:rPr>
              <a:t>донаций</a:t>
            </a:r>
            <a:r>
              <a:rPr lang="ru-RU" sz="3000" dirty="0">
                <a:ea typeface="Times New Roman" panose="02020603050405020304" pitchFamily="18" charset="0"/>
              </a:rPr>
              <a:t> компонентов крови, получившие возмещение расходов, связанных с выполнением ими донорской функции, награждаются нагрудным знаком отличия Министерства здравоохранения "</a:t>
            </a:r>
            <a:r>
              <a:rPr lang="ru-RU" sz="3000" dirty="0" err="1">
                <a:ea typeface="Times New Roman" panose="02020603050405020304" pitchFamily="18" charset="0"/>
              </a:rPr>
              <a:t>Ганаровы</a:t>
            </a:r>
            <a:r>
              <a:rPr lang="ru-RU" sz="3000" dirty="0"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ea typeface="Times New Roman" panose="02020603050405020304" pitchFamily="18" charset="0"/>
              </a:rPr>
              <a:t>донар</a:t>
            </a:r>
            <a:r>
              <a:rPr lang="ru-RU" sz="3000" dirty="0"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ea typeface="Times New Roman" panose="02020603050405020304" pitchFamily="18" charset="0"/>
              </a:rPr>
              <a:t>Рэспублiкi</a:t>
            </a:r>
            <a:r>
              <a:rPr lang="ru-RU" sz="3000" dirty="0">
                <a:ea typeface="Times New Roman" panose="02020603050405020304" pitchFamily="18" charset="0"/>
              </a:rPr>
              <a:t> Беларусь" в порядке, установленном Президентом Республики Беларусь.</a:t>
            </a:r>
            <a:endParaRPr lang="ru-RU" sz="3000" dirty="0"/>
          </a:p>
        </p:txBody>
      </p:sp>
      <p:pic>
        <p:nvPicPr>
          <p:cNvPr id="4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1" y="1720159"/>
            <a:ext cx="2802925" cy="280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8721" y="307818"/>
            <a:ext cx="9239960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</a:rPr>
              <a:t>Статья 31. </a:t>
            </a:r>
            <a:r>
              <a:rPr lang="ru-RU" sz="2800" b="1" dirty="0" err="1" smtClean="0">
                <a:ea typeface="Times New Roman" panose="02020603050405020304" pitchFamily="18" charset="0"/>
              </a:rPr>
              <a:t>Аутодонорство</a:t>
            </a:r>
            <a:endParaRPr lang="ru-RU" sz="2800" b="1" dirty="0" smtClean="0">
              <a:ea typeface="Times New Roman" panose="02020603050405020304" pitchFamily="18" charset="0"/>
            </a:endParaRPr>
          </a:p>
          <a:p>
            <a:pPr indent="36000">
              <a:lnSpc>
                <a:spcPct val="50000"/>
              </a:lnSpc>
              <a:spcAft>
                <a:spcPts val="0"/>
              </a:spcAft>
            </a:pPr>
            <a:endParaRPr lang="ru-RU" sz="2800" b="1" dirty="0" smtClean="0"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</a:rPr>
              <a:t>В целях уменьшения риска неблагоприятных последствий переливания крови, ее компонентов применяется </a:t>
            </a:r>
            <a:r>
              <a:rPr lang="ru-RU" sz="2600" dirty="0" err="1">
                <a:ea typeface="Times New Roman" panose="02020603050405020304" pitchFamily="18" charset="0"/>
              </a:rPr>
              <a:t>аутодонорство</a:t>
            </a:r>
            <a:r>
              <a:rPr lang="ru-RU" sz="2600" dirty="0">
                <a:ea typeface="Times New Roman" panose="02020603050405020304" pitchFamily="18" charset="0"/>
              </a:rPr>
              <a:t>.</a:t>
            </a:r>
          </a:p>
          <a:p>
            <a:pPr indent="342900">
              <a:spcBef>
                <a:spcPts val="1000"/>
              </a:spcBef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</a:rPr>
              <a:t>На пациентов, в отношении которых применяется </a:t>
            </a:r>
            <a:r>
              <a:rPr lang="ru-RU" sz="2600" dirty="0" err="1">
                <a:ea typeface="Times New Roman" panose="02020603050405020304" pitchFamily="18" charset="0"/>
              </a:rPr>
              <a:t>аутодонорство</a:t>
            </a:r>
            <a:r>
              <a:rPr lang="ru-RU" sz="2600" dirty="0">
                <a:ea typeface="Times New Roman" panose="02020603050405020304" pitchFamily="18" charset="0"/>
              </a:rPr>
              <a:t>, не распространяются гарантии и компенсации, установленные для доноров настоящим Законом и иными актами законодательства.</a:t>
            </a:r>
          </a:p>
          <a:p>
            <a:pPr indent="342900">
              <a:spcAft>
                <a:spcPts val="0"/>
              </a:spcAft>
            </a:pP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5505" y="4046899"/>
            <a:ext cx="896293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b="1" dirty="0">
                <a:ea typeface="Times New Roman" panose="02020603050405020304" pitchFamily="18" charset="0"/>
              </a:rPr>
              <a:t>Статья 32. Заготовка, хранение и использование собственной крови физических лиц и (или) ее компонентов</a:t>
            </a:r>
            <a:endParaRPr lang="ru-RU" sz="2600" dirty="0">
              <a:ea typeface="Times New Roman" panose="02020603050405020304" pitchFamily="18" charset="0"/>
            </a:endParaRPr>
          </a:p>
          <a:p>
            <a:pPr indent="288000" algn="just">
              <a:lnSpc>
                <a:spcPct val="50000"/>
              </a:lnSpc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</a:rPr>
              <a:t> </a:t>
            </a:r>
          </a:p>
          <a:p>
            <a:pPr indent="342900" algn="just"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</a:rPr>
              <a:t>По желанию физического лица и за его счет могут осуществляться заготовка и хранение его собственной крови и (или) ее компонентов.</a:t>
            </a:r>
          </a:p>
        </p:txBody>
      </p:sp>
      <p:pic>
        <p:nvPicPr>
          <p:cNvPr id="5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5" y="2011368"/>
            <a:ext cx="2402796" cy="2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384" y="212272"/>
            <a:ext cx="9430082" cy="638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40. 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Донору, награжденному нагрудным знаком отличия </a:t>
            </a: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Ганаровы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донар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Рэспублiкi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Беларусь", предоставляются следующие льготы, права и гарантии: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скидка в размере 25 процентов на платные медицинские услуги в государственных организациях здравоохранения, за исключением платных медицинских услуг, тарифы на которые регулируются Министерством здравоохранения (по согласованию с Министерством антимонопольного регулирования и торговли</a:t>
            </a: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);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внеочередное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медицинское обслуживание в государственных организациях здравоохранения, в том числе в тех, в которых он обслуживался до выхода на пенсию, если иное не установлено законодательством</a:t>
            </a: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" y="2201490"/>
            <a:ext cx="2402796" cy="2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1307" y="226337"/>
            <a:ext cx="9305507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3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внеочередной прием в учреждения социального обслуживания, осуществляющие стационарное социальное обслуживание;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первоочередной </a:t>
            </a:r>
            <a:r>
              <a:rPr lang="ru-RU" sz="3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прием в государственных органах и иных организациях независимо от форм собственности;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внеочередное пользование всеми видами услуг связи, культурно-просветительных и спортивно-оздоровительных организаций, приобретение билетов на все виды транспорта, внеочередное обслуживание организациями розничной торговли и бытового обслуживания</a:t>
            </a:r>
            <a:r>
              <a:rPr lang="ru-RU" sz="3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" y="1639336"/>
            <a:ext cx="2402796" cy="2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2186" y="408213"/>
            <a:ext cx="9241971" cy="625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использование трудового отпуска (отпуска, предоставляемого военнослужащим, лицам начальствующего и рядового состава) в летнее или другое удобное время, а также предоставление в течение календарного года кратковременного отпуска без сохранения заработной платы (денежного довольствия военнослужащим, лицам начальствующего и рядового состава) продолжительностью до 14 календарных дней в период, согласованный с нанимателем (руководителем военизированной организации или уполномоченным им лицом, командиром (начальником));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повышение пенсии по достижении общеустановленного пенсионного возраста в соответствии с законодательством о пенсионном </a:t>
            </a: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обеспечении.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8" y="1938101"/>
            <a:ext cx="2402796" cy="2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9826" y="479834"/>
            <a:ext cx="8941560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</a:rPr>
              <a:t>Статья 44. Переходные </a:t>
            </a:r>
            <a:r>
              <a:rPr lang="ru-RU" sz="2800" b="1" dirty="0" smtClean="0">
                <a:ea typeface="Times New Roman" panose="02020603050405020304" pitchFamily="18" charset="0"/>
              </a:rPr>
              <a:t>положения</a:t>
            </a:r>
            <a:endParaRPr lang="ru-RU" sz="2800" b="1" dirty="0"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Для целей награждения </a:t>
            </a:r>
            <a:r>
              <a:rPr lang="ru-RU" sz="2800" dirty="0" smtClean="0">
                <a:ea typeface="Times New Roman" panose="02020603050405020304" pitchFamily="18" charset="0"/>
              </a:rPr>
              <a:t>"</a:t>
            </a:r>
            <a:r>
              <a:rPr lang="ru-RU" sz="2800" dirty="0" err="1">
                <a:ea typeface="Times New Roman" panose="02020603050405020304" pitchFamily="18" charset="0"/>
              </a:rPr>
              <a:t>Ганаровы</a:t>
            </a:r>
            <a:r>
              <a:rPr lang="ru-RU" sz="2800" dirty="0"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a typeface="Times New Roman" panose="02020603050405020304" pitchFamily="18" charset="0"/>
              </a:rPr>
              <a:t>донар</a:t>
            </a:r>
            <a:r>
              <a:rPr lang="ru-RU" sz="2800" dirty="0"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a typeface="Times New Roman" panose="02020603050405020304" pitchFamily="18" charset="0"/>
              </a:rPr>
              <a:t>Рэспублiкi</a:t>
            </a:r>
            <a:r>
              <a:rPr lang="ru-RU" sz="2800" dirty="0">
                <a:ea typeface="Times New Roman" panose="02020603050405020304" pitchFamily="18" charset="0"/>
              </a:rPr>
              <a:t> Беларусь" лиц, сдававших кровь, ее компоненты: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2800" dirty="0" smtClean="0">
                <a:ea typeface="Times New Roman" panose="02020603050405020304" pitchFamily="18" charset="0"/>
              </a:rPr>
              <a:t>с 25 апреля 1995 г. по 8 июня 2011 г., одна сдача крови приравнивается к одной донации крови безвозмездно, одна сдача компонентов крови - к одной безвозмездной донации компонентов крови;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2800" dirty="0" smtClean="0">
                <a:ea typeface="Times New Roman" panose="02020603050405020304" pitchFamily="18" charset="0"/>
              </a:rPr>
              <a:t>с 9 июня 2011 г. по 26 декабря 2014 г., одна донация крови приравнивается к одной безвозмездной донации крови донора, одна донация плазмы, лейкоцитов, тромбоцитов - к одной безвозмездной донации компонентов крови;</a:t>
            </a:r>
            <a:endParaRPr lang="ru-RU" sz="2800" dirty="0">
              <a:ea typeface="Times New Roman" panose="02020603050405020304" pitchFamily="18" charset="0"/>
            </a:endParaRPr>
          </a:p>
        </p:txBody>
      </p:sp>
      <p:pic>
        <p:nvPicPr>
          <p:cNvPr id="23554" name="Picture 2" descr="https://gs.archives.gov.by/wp-content/uploads/elementor/thumbs/%D0%90-197-ogp7hjv1ue6vlp9j2xf6goxk5kyl8lwnnd0jyc34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6" y="1913421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93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Цели кампании: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621" y="941560"/>
            <a:ext cx="11530666" cy="556374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000" dirty="0"/>
              <a:t>о</a:t>
            </a:r>
            <a:r>
              <a:rPr lang="ru-RU" sz="3000" dirty="0" smtClean="0"/>
              <a:t>тметить и отблагодарить людей</a:t>
            </a:r>
            <a:r>
              <a:rPr lang="en-US" sz="3000" dirty="0" smtClean="0"/>
              <a:t>, </a:t>
            </a:r>
            <a:r>
              <a:rPr lang="ru-RU" sz="3000" dirty="0" smtClean="0"/>
              <a:t>которые сдают кровь</a:t>
            </a:r>
            <a:r>
              <a:rPr lang="en-US" sz="3000" dirty="0" smtClean="0"/>
              <a:t>, </a:t>
            </a:r>
            <a:r>
              <a:rPr lang="ru-RU" sz="3000" dirty="0" smtClean="0"/>
              <a:t>и стимулировать больше людей к тому</a:t>
            </a:r>
            <a:r>
              <a:rPr lang="en-US" sz="3000" dirty="0" smtClean="0"/>
              <a:t>, </a:t>
            </a:r>
            <a:r>
              <a:rPr lang="ru-RU" sz="3000" dirty="0" smtClean="0"/>
              <a:t>чтобы становиться донорами крови</a:t>
            </a:r>
            <a:r>
              <a:rPr lang="en-US" sz="3000" dirty="0" smtClean="0"/>
              <a:t>;</a:t>
            </a:r>
            <a:endParaRPr lang="ru-RU" sz="3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000" dirty="0"/>
              <a:t>с</a:t>
            </a:r>
            <a:r>
              <a:rPr lang="ru-RU" sz="3000" dirty="0" smtClean="0"/>
              <a:t>тимулировать здоровых людей к тому</a:t>
            </a:r>
            <a:r>
              <a:rPr lang="en-US" sz="3000" dirty="0" smtClean="0"/>
              <a:t>, </a:t>
            </a:r>
            <a:r>
              <a:rPr lang="ru-RU" sz="3000" dirty="0" smtClean="0"/>
              <a:t>чтобы регулярно сдавать кровь</a:t>
            </a:r>
            <a:r>
              <a:rPr lang="en-US" sz="3000" dirty="0" smtClean="0"/>
              <a:t>, </a:t>
            </a:r>
            <a:r>
              <a:rPr lang="ru-RU" sz="3000" dirty="0" smtClean="0"/>
              <a:t>настолько часто</a:t>
            </a:r>
            <a:r>
              <a:rPr lang="en-US" sz="3000" dirty="0" smtClean="0"/>
              <a:t>, </a:t>
            </a:r>
            <a:r>
              <a:rPr lang="ru-RU" sz="3000" dirty="0" smtClean="0"/>
              <a:t>насколько это безопасно и возможно</a:t>
            </a:r>
            <a:r>
              <a:rPr lang="en-US" sz="3000" dirty="0" smtClean="0"/>
              <a:t>, </a:t>
            </a:r>
            <a:r>
              <a:rPr lang="ru-RU" sz="3000" dirty="0" smtClean="0"/>
              <a:t> чтобы помочь улучшить качество жизни пациенто</a:t>
            </a:r>
            <a:r>
              <a:rPr lang="ru-RU" sz="3000" dirty="0"/>
              <a:t>в</a:t>
            </a:r>
            <a:r>
              <a:rPr lang="en-US" sz="3000" dirty="0" smtClean="0"/>
              <a:t>, </a:t>
            </a:r>
            <a:r>
              <a:rPr lang="ru-RU" sz="3000" dirty="0" smtClean="0"/>
              <a:t>зависимых от переливания крови</a:t>
            </a:r>
            <a:r>
              <a:rPr lang="en-US" sz="3000" dirty="0" smtClean="0"/>
              <a:t>, </a:t>
            </a:r>
            <a:r>
              <a:rPr lang="ru-RU" sz="3000" dirty="0" smtClean="0"/>
              <a:t>и внести свой вклад в создание запасов безопасной крови во всех странах мира</a:t>
            </a:r>
            <a:r>
              <a:rPr lang="en-US" sz="3000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000" dirty="0"/>
              <a:t>п</a:t>
            </a:r>
            <a:r>
              <a:rPr lang="ru-RU" sz="3000" dirty="0" smtClean="0"/>
              <a:t>одчеркнуть огромное значение  добровольного безвозмездного регулярного донорства и плазмы для обеспечения всеобщего доступа к безопасным продуктам крови во всех странах</a:t>
            </a:r>
            <a:r>
              <a:rPr lang="en-US" sz="3000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000" dirty="0" smtClean="0"/>
              <a:t>мобилизовать правительства и партнеров по развитию на оказание поддержки национальным программам переливания крови</a:t>
            </a:r>
            <a:r>
              <a:rPr lang="en-US" sz="3000" dirty="0" smtClean="0"/>
              <a:t>, </a:t>
            </a:r>
            <a:r>
              <a:rPr lang="ru-RU" sz="3000" dirty="0" smtClean="0"/>
              <a:t> их укрепление и финансирование на национальном</a:t>
            </a:r>
            <a:r>
              <a:rPr lang="en-US" sz="3000" dirty="0" smtClean="0"/>
              <a:t>, </a:t>
            </a:r>
            <a:r>
              <a:rPr lang="ru-RU" sz="3000" dirty="0" smtClean="0"/>
              <a:t>региональном и глобальном уровнях.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7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231" y="761603"/>
            <a:ext cx="83110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 smtClean="0">
                <a:ea typeface="Times New Roman" panose="02020603050405020304" pitchFamily="18" charset="0"/>
              </a:rPr>
              <a:t>с </a:t>
            </a:r>
            <a:r>
              <a:rPr lang="ru-RU" sz="2800" dirty="0">
                <a:ea typeface="Times New Roman" panose="02020603050405020304" pitchFamily="18" charset="0"/>
              </a:rPr>
              <a:t>27 декабря 2014 г. до вступления в силу настоящего Закона: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одна безвозмездная донация крови приравнивается к одной </a:t>
            </a:r>
            <a:r>
              <a:rPr lang="ru-RU" sz="2800" dirty="0" smtClean="0">
                <a:ea typeface="Times New Roman" panose="02020603050405020304" pitchFamily="18" charset="0"/>
              </a:rPr>
              <a:t>безвозмездной донации крови, </a:t>
            </a:r>
            <a:r>
              <a:rPr lang="ru-RU" sz="2800" dirty="0">
                <a:ea typeface="Times New Roman" panose="02020603050405020304" pitchFamily="18" charset="0"/>
              </a:rPr>
              <a:t>одна безвозмездная донация плазмы, лейкоцитов, тромбоцитов - к одной </a:t>
            </a:r>
            <a:r>
              <a:rPr lang="ru-RU" sz="2800" dirty="0" smtClean="0">
                <a:ea typeface="Times New Roman" panose="02020603050405020304" pitchFamily="18" charset="0"/>
              </a:rPr>
              <a:t>безвозмездной донации </a:t>
            </a:r>
            <a:r>
              <a:rPr lang="ru-RU" sz="2800" dirty="0">
                <a:ea typeface="Times New Roman" panose="02020603050405020304" pitchFamily="18" charset="0"/>
              </a:rPr>
              <a:t>компонентов </a:t>
            </a:r>
            <a:r>
              <a:rPr lang="ru-RU" sz="2800" dirty="0" smtClean="0">
                <a:ea typeface="Times New Roman" panose="02020603050405020304" pitchFamily="18" charset="0"/>
              </a:rPr>
              <a:t>крови;</a:t>
            </a:r>
            <a:endParaRPr lang="ru-RU" sz="2800" dirty="0"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одна возмездная донация крови приравнивается к одной донации крови донора</a:t>
            </a:r>
            <a:r>
              <a:rPr lang="ru-RU" sz="2800" dirty="0" smtClean="0">
                <a:ea typeface="Times New Roman" panose="02020603050405020304" pitchFamily="18" charset="0"/>
              </a:rPr>
              <a:t>, </a:t>
            </a:r>
            <a:r>
              <a:rPr lang="ru-RU" sz="2800" dirty="0">
                <a:ea typeface="Times New Roman" panose="02020603050405020304" pitchFamily="18" charset="0"/>
              </a:rPr>
              <a:t>одна возмездная донация плазмы, лейкоцитов, тромбоцитов - к одной донации компонентов </a:t>
            </a:r>
            <a:r>
              <a:rPr lang="ru-RU" sz="2800" dirty="0" smtClean="0">
                <a:ea typeface="Times New Roman" panose="02020603050405020304" pitchFamily="18" charset="0"/>
              </a:rPr>
              <a:t>крови.</a:t>
            </a:r>
            <a:endParaRPr lang="ru-RU" sz="2800" dirty="0">
              <a:ea typeface="Times New Roman" panose="02020603050405020304" pitchFamily="18" charset="0"/>
            </a:endParaRPr>
          </a:p>
        </p:txBody>
      </p:sp>
      <p:pic>
        <p:nvPicPr>
          <p:cNvPr id="3" name="Picture 2" descr="https://gs.archives.gov.by/wp-content/uploads/elementor/thumbs/%D0%90-197-ogp7hjv1ue6vlp9j2xf6goxk5kyl8lwnnd0jyc34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4" y="1864013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01" y="162963"/>
            <a:ext cx="9243589" cy="64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5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myslide.ru/documents_2/c5cbe5955730740368f29e02d00ebf1e/img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87" y="121920"/>
            <a:ext cx="9519556" cy="69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4094" y="1294646"/>
            <a:ext cx="5812327" cy="2696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dirty="0" smtClean="0"/>
              <a:t>Страна-организатор мероприятий в 2023 году – Алжир- государство в Северной Африке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1" y="596297"/>
            <a:ext cx="5219324" cy="4097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445" y="3837720"/>
            <a:ext cx="4418093" cy="24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8793" y="733330"/>
            <a:ext cx="7396680" cy="429134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Закон </a:t>
            </a:r>
            <a:r>
              <a:rPr lang="ru-RU" sz="3600" b="1" dirty="0">
                <a:latin typeface="+mn-lt"/>
              </a:rPr>
              <a:t>Республики Беларусь 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от </a:t>
            </a:r>
            <a:r>
              <a:rPr lang="ru-RU" sz="3600" b="1" dirty="0">
                <a:latin typeface="+mn-lt"/>
              </a:rPr>
              <a:t>30 ноября 2010 г. N 197-З 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"</a:t>
            </a:r>
            <a:r>
              <a:rPr lang="ru-RU" sz="3600" b="1" dirty="0">
                <a:latin typeface="+mn-lt"/>
              </a:rPr>
              <a:t>О донорстве крови и ее компонентов" 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в </a:t>
            </a:r>
            <a:r>
              <a:rPr lang="ru-RU" sz="3600" b="1" dirty="0">
                <a:latin typeface="+mn-lt"/>
              </a:rPr>
              <a:t>новой </a:t>
            </a:r>
            <a:r>
              <a:rPr lang="ru-RU" sz="3600" b="1" dirty="0" smtClean="0">
                <a:latin typeface="+mn-lt"/>
              </a:rPr>
              <a:t>редакции</a:t>
            </a: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1026" name="Picture 2" descr="https://mfa.gov.by/kcfinder/upload/images/State_Protocol/Belarus_gerb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2" y="1165012"/>
            <a:ext cx="4235356" cy="39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9382" y="1496291"/>
            <a:ext cx="6705600" cy="32696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>
                <a:latin typeface="Calibri" panose="020F0502020204030204" pitchFamily="34" charset="0"/>
              </a:rPr>
              <a:t>ЗАКОН РЕСПУБЛИКИ БЕЛАРУСЬ</a:t>
            </a:r>
          </a:p>
          <a:p>
            <a:pPr marL="0" indent="0">
              <a:buNone/>
            </a:pPr>
            <a:r>
              <a:rPr lang="ru-RU" sz="3200" b="1" dirty="0">
                <a:latin typeface="Calibri" panose="020F0502020204030204" pitchFamily="34" charset="0"/>
              </a:rPr>
              <a:t>П</a:t>
            </a:r>
            <a:r>
              <a:rPr lang="ru-RU" sz="3200" b="1" dirty="0" smtClean="0">
                <a:latin typeface="Calibri" panose="020F0502020204030204" pitchFamily="34" charset="0"/>
              </a:rPr>
              <a:t>одписан 14 </a:t>
            </a:r>
            <a:r>
              <a:rPr lang="ru-RU" sz="3200" b="1" dirty="0">
                <a:latin typeface="Calibri" panose="020F0502020204030204" pitchFamily="34" charset="0"/>
              </a:rPr>
              <a:t>октября 2022 г. N 214-З</a:t>
            </a:r>
          </a:p>
          <a:p>
            <a:pPr marL="0" indent="0">
              <a:buNone/>
            </a:pPr>
            <a:r>
              <a:rPr lang="ru-RU" sz="3200" i="1" dirty="0" smtClean="0">
                <a:latin typeface="Calibri" panose="020F0502020204030204" pitchFamily="34" charset="0"/>
              </a:rPr>
              <a:t>Принят </a:t>
            </a:r>
            <a:r>
              <a:rPr lang="ru-RU" sz="3200" i="1" dirty="0">
                <a:latin typeface="Calibri" panose="020F0502020204030204" pitchFamily="34" charset="0"/>
              </a:rPr>
              <a:t>Палатой представителей 20 сентября 2022 г.</a:t>
            </a:r>
            <a:endParaRPr lang="ru-RU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200" i="1" dirty="0">
                <a:latin typeface="Calibri" panose="020F0502020204030204" pitchFamily="34" charset="0"/>
              </a:rPr>
              <a:t>Одобрен Советом Республики 26 сентября 2022 г</a:t>
            </a:r>
            <a:r>
              <a:rPr lang="ru-RU" sz="3200" i="1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200" dirty="0" smtClean="0">
                <a:latin typeface="Calibri" panose="020F0502020204030204" pitchFamily="34" charset="0"/>
              </a:rPr>
              <a:t>Вступил в силу  21 апреля 2023 года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dn.culture.ru/images/0a4a21f9-537f-599c-b4b3-bd728dd321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2" y="1648914"/>
            <a:ext cx="3952568" cy="29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4182" y="516048"/>
            <a:ext cx="73870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ubik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Rubik"/>
              </a:rPr>
              <a:t>   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Инициатор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>и основной разработчик законопроекта «Об изменении законов по вопросам здравоохранения, донорства крови и ее компонентов» доктор медицинских наук, председатель Постоянной комиссии Палаты представителей Национального собрания 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Республики Беларусь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> по здравоохранению, физической культуре, семейной и молодежной политике Людмила </a:t>
            </a:r>
            <a:r>
              <a:rPr lang="ru-RU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Макарина-Кибак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4" name="AutoShape 4" descr="https://mlyn.by/wp-content/uploads/2022/11/photo_2022-11-17_09-10-37.jpg.webp"/>
          <p:cNvSpPr>
            <a:spLocks noChangeAspect="1" noChangeArrowheads="1"/>
          </p:cNvSpPr>
          <p:nvPr/>
        </p:nvSpPr>
        <p:spPr bwMode="auto">
          <a:xfrm flipV="1">
            <a:off x="4640825" y="2312987"/>
            <a:ext cx="2182249" cy="14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mlyn.by/wp-content/uploads/2022/11/photo_2022-11-17_09-10-37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mlyn.by/wp-content/uploads/2022/11/photo_2022-11-17_09-10-37.jpg.webp"/>
          <p:cNvSpPr>
            <a:spLocks noChangeAspect="1" noChangeArrowheads="1"/>
          </p:cNvSpPr>
          <p:nvPr/>
        </p:nvSpPr>
        <p:spPr bwMode="auto">
          <a:xfrm>
            <a:off x="307975" y="7937"/>
            <a:ext cx="2133594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www.souzveche.ru/upload/iblock/8c7/sv4_2208_makarinakibaknew_OBTR_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75" y="1279860"/>
            <a:ext cx="3084154" cy="39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851" y="932507"/>
            <a:ext cx="87486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Закон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о донорстве крови и его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компонентов в новой редакции обсуждался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с 2018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года. Изменения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стали назревать после того, как 2009 году была принята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Мельбурнская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декларация, которая призвала все страны к достижению 100% добровольного безвозмездного донорства крови к 2020 году. </a:t>
            </a:r>
            <a:endParaRPr lang="ru-RU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361950" algn="just"/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2022-м на эту ситуацию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Беларуси стали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смотреть по-другому. За эти годы прошло немало слушаний по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данной теме: из поступивших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более 1500 предложений,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учтены свыше 150.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https://upload.wikimedia.org/wikipedia/commons/thumb/3/34/Melbourne_COA.jpg/1280px-Melbourne_CO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2" y="1647361"/>
            <a:ext cx="2857637" cy="29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2094</Words>
  <Application>Microsoft Office PowerPoint</Application>
  <PresentationFormat>Широкоэкранный</PresentationFormat>
  <Paragraphs>130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Rubik</vt:lpstr>
      <vt:lpstr>Times New Roman</vt:lpstr>
      <vt:lpstr>Wingdings</vt:lpstr>
      <vt:lpstr>Тема Office</vt:lpstr>
      <vt:lpstr>            В          ЕМИРНЫЙ  ДЕНЬ   ДОНОРА  КРОВИ</vt:lpstr>
      <vt:lpstr>Презентация PowerPoint</vt:lpstr>
      <vt:lpstr>Презентация PowerPoint</vt:lpstr>
      <vt:lpstr>Цели кампании:</vt:lpstr>
      <vt:lpstr>Презентация PowerPoint</vt:lpstr>
      <vt:lpstr>      Закон Республики Беларусь  от 30 ноября 2010 г. N 197-З  "О донорстве крови и ее компонентов"  в новой редакции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Республики Беларусь  от 30 ноября 2010 г. N 197-З  "О донорстве крови и ее компонентов"  в новой редакции </dc:title>
  <dc:creator>Boris M. Goldinberg</dc:creator>
  <cp:lastModifiedBy>L Kolbun</cp:lastModifiedBy>
  <cp:revision>231</cp:revision>
  <dcterms:created xsi:type="dcterms:W3CDTF">2023-02-01T07:04:12Z</dcterms:created>
  <dcterms:modified xsi:type="dcterms:W3CDTF">2023-06-05T10:07:15Z</dcterms:modified>
</cp:coreProperties>
</file>